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25" d="100"/>
          <a:sy n="25" d="100"/>
        </p:scale>
        <p:origin x="2822" y="227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529B6E-EE0E-4B77-A621-B3F2BCE221E2}"/>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12A327A4-7385-491E-8D3E-F7965C0838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10B61C0D-1986-4356-A3F1-B662B8A52C6B}"/>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EE6FD21F-1E82-44DB-9053-637FE0A3D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EB616E9-68CB-4BBD-8E7C-86BF9CFB8178}"/>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1184047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520C4B-B9AD-44E8-A6AF-7A0AA843062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50A0BC2-37F9-4BBA-AD51-E1B4DECE4DA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E7EF3E4-84A3-416E-A42A-51249BFB0196}"/>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F1C4E55D-64BC-4937-A60B-2C881680EF3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07C98B4-54D5-4E65-98B0-7EDAB4676C51}"/>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68908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271AD5-A616-4F75-B49B-02B6A831D33E}"/>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621C164-8E7A-46EF-A634-2870772DD9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5DB07953-6353-48AE-B143-51A7431AB54F}"/>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A07A7E04-051E-4940-B2CF-B9600651BDC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DBC0311-61A4-44A5-A9E0-65C60D0F67C1}"/>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3796121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E0EC8EA-A7AE-4AC0-B40C-C7D24046E6D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4AA9E85-7651-4E6E-A34B-BB1CBF2818AE}"/>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56AB4FDE-480E-4B50-93DF-846F77BE7F4E}"/>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C98BFAC5-6455-483B-8193-B5D3346F83DA}"/>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6" name="Нижний колонтитул 5">
            <a:extLst>
              <a:ext uri="{FF2B5EF4-FFF2-40B4-BE49-F238E27FC236}">
                <a16:creationId xmlns:a16="http://schemas.microsoft.com/office/drawing/2014/main" id="{32B792CB-38BC-414F-A4F9-9CA4B39EE08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90A8790-6D1F-483D-A54F-A3AA428B7C9E}"/>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964057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19596C-D084-4C64-82DC-F62C2CAA54E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1174AD1-C13E-4577-878A-267D11F045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5C6E3B5-3258-4662-9F48-E21F61D78A71}"/>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D277B632-6E99-47B7-815D-D0D68FCB50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327C214F-3DF5-4BF2-BFDB-2D5AE7BD5DD5}"/>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6312F7A4-E37A-45B2-B5FC-846FB3CE7E1F}"/>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8" name="Нижний колонтитул 7">
            <a:extLst>
              <a:ext uri="{FF2B5EF4-FFF2-40B4-BE49-F238E27FC236}">
                <a16:creationId xmlns:a16="http://schemas.microsoft.com/office/drawing/2014/main" id="{D1AC7338-8C67-44A3-842B-F187801D0CBC}"/>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8F2A08B7-C5A9-442A-9A1D-B97896968ACB}"/>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1303190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24DB2D-7208-4F19-85AB-4E6EC7A6CB5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457D03CA-F90C-464A-8631-FE4C559F0845}"/>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4" name="Нижний колонтитул 3">
            <a:extLst>
              <a:ext uri="{FF2B5EF4-FFF2-40B4-BE49-F238E27FC236}">
                <a16:creationId xmlns:a16="http://schemas.microsoft.com/office/drawing/2014/main" id="{254C7968-6C50-4018-93EB-DDFB57D97C9E}"/>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52B00A71-D392-4601-8DFA-91C5BE34B723}"/>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677876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D069CB6-DEE9-4AF3-A607-D5FFB4900F63}"/>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3" name="Нижний колонтитул 2">
            <a:extLst>
              <a:ext uri="{FF2B5EF4-FFF2-40B4-BE49-F238E27FC236}">
                <a16:creationId xmlns:a16="http://schemas.microsoft.com/office/drawing/2014/main" id="{FD35CF88-012D-41B3-898F-8DCE2EF4C01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64F463AB-60FD-49AB-BD5A-D74777992019}"/>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460490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C1C88C-D5FD-4C3C-BD7A-7A2163A59FC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4D8F579-238E-4B30-A120-57520126E3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7453EDE-FB3F-48F2-A8BA-024511C71B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C05E851-A686-4C69-BC70-0E5D38719E70}"/>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6" name="Нижний колонтитул 5">
            <a:extLst>
              <a:ext uri="{FF2B5EF4-FFF2-40B4-BE49-F238E27FC236}">
                <a16:creationId xmlns:a16="http://schemas.microsoft.com/office/drawing/2014/main" id="{AC7885BF-D770-4B1E-8150-7AF685FBE47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8D6B88E-F7D5-471B-9807-0DA4D6487315}"/>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4078807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F34C2B-814B-474F-B6BA-099F13AEF53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BFD0B5D-2AF4-4CB0-8ECD-C5AF2107E9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2ECB606A-704F-4ED7-893A-DB2C665B6F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889A01E6-E9C2-4095-B8AA-57F337939793}"/>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6" name="Нижний колонтитул 5">
            <a:extLst>
              <a:ext uri="{FF2B5EF4-FFF2-40B4-BE49-F238E27FC236}">
                <a16:creationId xmlns:a16="http://schemas.microsoft.com/office/drawing/2014/main" id="{CF08ECCB-14B4-4985-A6A8-67DD67CF96E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CA9DFBE-DA02-4BCC-9B3C-89FBC24E9117}"/>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140241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3A801B-0D40-4D13-A503-B954982A2EEC}"/>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999973FE-0C62-47CB-B8CE-BB857B00769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2999EB4-F634-4EA8-A362-06E4A3581C03}"/>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83DE96D0-9CC6-4E6B-A7AD-3F727CF4FC7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EEC8B49-574C-4C0A-AD56-71772276451B}"/>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631118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57F591F4-6766-40A9-8F30-21B894C8F045}"/>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12D01DBE-B889-4924-89B8-07DE9B91CDD7}"/>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A4E8F70-1D89-4AFC-AFE4-BFCB544BD7F4}"/>
              </a:ext>
            </a:extLst>
          </p:cNvPr>
          <p:cNvSpPr>
            <a:spLocks noGrp="1"/>
          </p:cNvSpPr>
          <p:nvPr>
            <p:ph type="dt" sz="half" idx="10"/>
          </p:nvPr>
        </p:nvSpPr>
        <p:spPr/>
        <p:txBody>
          <a:body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BC279AFB-9B91-4ADC-935D-6D42A2048F1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B51EA6-1034-4C6B-8042-06CF2DD15F60}"/>
              </a:ext>
            </a:extLst>
          </p:cNvPr>
          <p:cNvSpPr>
            <a:spLocks noGrp="1"/>
          </p:cNvSpPr>
          <p:nvPr>
            <p:ph type="sldNum" sz="quarter" idx="12"/>
          </p:nvPr>
        </p:nvSpPr>
        <p:spPr/>
        <p:txBody>
          <a:bodyPr/>
          <a:lstStyle/>
          <a:p>
            <a:fld id="{F8804F0E-6D14-459D-A79E-4DB2965D3D42}" type="slidenum">
              <a:rPr lang="ru-RU" smtClean="0"/>
              <a:t>‹#›</a:t>
            </a:fld>
            <a:endParaRPr lang="ru-RU"/>
          </a:p>
        </p:txBody>
      </p:sp>
    </p:spTree>
    <p:extLst>
      <p:ext uri="{BB962C8B-B14F-4D97-AF65-F5344CB8AC3E}">
        <p14:creationId xmlns:p14="http://schemas.microsoft.com/office/powerpoint/2010/main" val="2993993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FEB065-19D5-4458-A441-F5D5A63E5C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7FAB8D4C-0BC2-46A8-9639-CCAF8AFA87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108723D-986C-4E7E-B268-EDA8E395A6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3962E8-5201-4E3D-826C-984846576444}" type="datetimeFigureOut">
              <a:rPr lang="ru-RU" smtClean="0"/>
              <a:t>21.01.2024</a:t>
            </a:fld>
            <a:endParaRPr lang="ru-RU"/>
          </a:p>
        </p:txBody>
      </p:sp>
      <p:sp>
        <p:nvSpPr>
          <p:cNvPr id="5" name="Нижний колонтитул 4">
            <a:extLst>
              <a:ext uri="{FF2B5EF4-FFF2-40B4-BE49-F238E27FC236}">
                <a16:creationId xmlns:a16="http://schemas.microsoft.com/office/drawing/2014/main" id="{80401CDD-12F8-431C-9EE1-40AEB29BFC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A8B14F41-E6C4-4573-8E21-201304B76B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804F0E-6D14-459D-A79E-4DB2965D3D42}" type="slidenum">
              <a:rPr lang="ru-RU" smtClean="0"/>
              <a:t>‹#›</a:t>
            </a:fld>
            <a:endParaRPr lang="ru-RU"/>
          </a:p>
        </p:txBody>
      </p:sp>
    </p:spTree>
    <p:extLst>
      <p:ext uri="{BB962C8B-B14F-4D97-AF65-F5344CB8AC3E}">
        <p14:creationId xmlns:p14="http://schemas.microsoft.com/office/powerpoint/2010/main" val="1092011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79D7E4B3-0F88-462B-AB28-F75BEFE93B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21222659"/>
          </a:xfrm>
          <a:prstGeom prst="rect">
            <a:avLst/>
          </a:prstGeom>
        </p:spPr>
      </p:pic>
      <p:sp>
        <p:nvSpPr>
          <p:cNvPr id="12" name="Полилиния: фигура 11">
            <a:extLst>
              <a:ext uri="{FF2B5EF4-FFF2-40B4-BE49-F238E27FC236}">
                <a16:creationId xmlns:a16="http://schemas.microsoft.com/office/drawing/2014/main" id="{08F0DBE5-AF30-4AB1-9A96-50672FF4B072}"/>
              </a:ext>
            </a:extLst>
          </p:cNvPr>
          <p:cNvSpPr/>
          <p:nvPr/>
        </p:nvSpPr>
        <p:spPr>
          <a:xfrm>
            <a:off x="579120" y="579120"/>
            <a:ext cx="11033760" cy="5699760"/>
          </a:xfrm>
          <a:custGeom>
            <a:avLst/>
            <a:gdLst/>
            <a:ahLst/>
            <a:cxnLst/>
            <a:rect l="l" t="t" r="r" b="b"/>
            <a:pathLst>
              <a:path w="11033760" h="5699760">
                <a:moveTo>
                  <a:pt x="1916787" y="1094006"/>
                </a:moveTo>
                <a:cubicBezTo>
                  <a:pt x="1800702" y="1340465"/>
                  <a:pt x="1639967" y="1547634"/>
                  <a:pt x="1434584" y="1715512"/>
                </a:cubicBezTo>
                <a:cubicBezTo>
                  <a:pt x="1229202" y="1883390"/>
                  <a:pt x="940772" y="2027158"/>
                  <a:pt x="569298" y="2146816"/>
                </a:cubicBezTo>
                <a:lnTo>
                  <a:pt x="569298" y="3041571"/>
                </a:lnTo>
                <a:cubicBezTo>
                  <a:pt x="821115" y="2964775"/>
                  <a:pt x="1030516" y="2884408"/>
                  <a:pt x="1197501" y="2800469"/>
                </a:cubicBezTo>
                <a:cubicBezTo>
                  <a:pt x="1364486" y="2716530"/>
                  <a:pt x="1537276" y="2606695"/>
                  <a:pt x="1715870" y="2470964"/>
                </a:cubicBezTo>
                <a:lnTo>
                  <a:pt x="1715870" y="5088255"/>
                </a:lnTo>
                <a:lnTo>
                  <a:pt x="2819579" y="5088255"/>
                </a:lnTo>
                <a:lnTo>
                  <a:pt x="2819579" y="1094006"/>
                </a:ln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3" name="Полилиния: фигура 12">
            <a:extLst>
              <a:ext uri="{FF2B5EF4-FFF2-40B4-BE49-F238E27FC236}">
                <a16:creationId xmlns:a16="http://schemas.microsoft.com/office/drawing/2014/main" id="{04541D2C-BE2D-43BE-9A4F-4B4E728431D2}"/>
              </a:ext>
            </a:extLst>
          </p:cNvPr>
          <p:cNvSpPr/>
          <p:nvPr/>
        </p:nvSpPr>
        <p:spPr>
          <a:xfrm>
            <a:off x="579120" y="7439264"/>
            <a:ext cx="11033760" cy="5699760"/>
          </a:xfrm>
          <a:custGeom>
            <a:avLst/>
            <a:gdLst/>
            <a:ahLst/>
            <a:cxnLst/>
            <a:rect l="l" t="t" r="r" b="b"/>
            <a:pathLst>
              <a:path w="11033760" h="5699760">
                <a:moveTo>
                  <a:pt x="2219742" y="974169"/>
                </a:moveTo>
                <a:cubicBezTo>
                  <a:pt x="1851839" y="974169"/>
                  <a:pt x="1563857" y="1020157"/>
                  <a:pt x="1355795" y="1112132"/>
                </a:cubicBezTo>
                <a:cubicBezTo>
                  <a:pt x="1147733" y="1204108"/>
                  <a:pt x="986552" y="1336268"/>
                  <a:pt x="872252" y="1508611"/>
                </a:cubicBezTo>
                <a:cubicBezTo>
                  <a:pt x="757952" y="1680954"/>
                  <a:pt x="679371" y="1920716"/>
                  <a:pt x="636508" y="2227897"/>
                </a:cubicBezTo>
                <a:lnTo>
                  <a:pt x="1729502" y="2316301"/>
                </a:lnTo>
                <a:cubicBezTo>
                  <a:pt x="1759863" y="2094844"/>
                  <a:pt x="1819245" y="1940361"/>
                  <a:pt x="1907650" y="1852850"/>
                </a:cubicBezTo>
                <a:cubicBezTo>
                  <a:pt x="1996053" y="1765339"/>
                  <a:pt x="2109907" y="1721584"/>
                  <a:pt x="2249210" y="1721584"/>
                </a:cubicBezTo>
                <a:cubicBezTo>
                  <a:pt x="2383155" y="1721584"/>
                  <a:pt x="2494330" y="1764000"/>
                  <a:pt x="2582734" y="1848832"/>
                </a:cubicBezTo>
                <a:cubicBezTo>
                  <a:pt x="2671138" y="1933664"/>
                  <a:pt x="2715340" y="2035909"/>
                  <a:pt x="2715340" y="2155566"/>
                </a:cubicBezTo>
                <a:cubicBezTo>
                  <a:pt x="2715340" y="2266294"/>
                  <a:pt x="2670691" y="2383273"/>
                  <a:pt x="2581394" y="2506503"/>
                </a:cubicBezTo>
                <a:cubicBezTo>
                  <a:pt x="2492098" y="2629733"/>
                  <a:pt x="2287608" y="2810113"/>
                  <a:pt x="1967925" y="3047642"/>
                </a:cubicBezTo>
                <a:cubicBezTo>
                  <a:pt x="1444645" y="3435190"/>
                  <a:pt x="1087904" y="3771393"/>
                  <a:pt x="897702" y="4056250"/>
                </a:cubicBezTo>
                <a:cubicBezTo>
                  <a:pt x="707499" y="4341108"/>
                  <a:pt x="593646" y="4645163"/>
                  <a:pt x="556141" y="4968418"/>
                </a:cubicBezTo>
                <a:lnTo>
                  <a:pt x="3829765" y="4968418"/>
                </a:lnTo>
                <a:lnTo>
                  <a:pt x="3829765" y="4079021"/>
                </a:lnTo>
                <a:lnTo>
                  <a:pt x="2125980" y="4079021"/>
                </a:lnTo>
                <a:cubicBezTo>
                  <a:pt x="2225993" y="3980794"/>
                  <a:pt x="2313057" y="3901320"/>
                  <a:pt x="2387174" y="3840598"/>
                </a:cubicBezTo>
                <a:cubicBezTo>
                  <a:pt x="2461290" y="3779876"/>
                  <a:pt x="2608184" y="3673613"/>
                  <a:pt x="2827854" y="3521808"/>
                </a:cubicBezTo>
                <a:cubicBezTo>
                  <a:pt x="3197543" y="3261062"/>
                  <a:pt x="3452485" y="3021746"/>
                  <a:pt x="3592682" y="2803862"/>
                </a:cubicBezTo>
                <a:cubicBezTo>
                  <a:pt x="3732877" y="2585978"/>
                  <a:pt x="3802975" y="2357377"/>
                  <a:pt x="3802975" y="2118062"/>
                </a:cubicBezTo>
                <a:cubicBezTo>
                  <a:pt x="3802975" y="1893034"/>
                  <a:pt x="3741807" y="1689883"/>
                  <a:pt x="3619470" y="1508611"/>
                </a:cubicBezTo>
                <a:cubicBezTo>
                  <a:pt x="3497134" y="1327338"/>
                  <a:pt x="3329256" y="1192946"/>
                  <a:pt x="3115836" y="1105435"/>
                </a:cubicBezTo>
                <a:cubicBezTo>
                  <a:pt x="2902417" y="1017924"/>
                  <a:pt x="2603719" y="974169"/>
                  <a:pt x="2219742" y="974169"/>
                </a:cubicBez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4" name="Полилиния: фигура 13">
            <a:extLst>
              <a:ext uri="{FF2B5EF4-FFF2-40B4-BE49-F238E27FC236}">
                <a16:creationId xmlns:a16="http://schemas.microsoft.com/office/drawing/2014/main" id="{4FBAF890-BFC6-43E7-8D80-DA7300E9F657}"/>
              </a:ext>
            </a:extLst>
          </p:cNvPr>
          <p:cNvSpPr/>
          <p:nvPr/>
        </p:nvSpPr>
        <p:spPr>
          <a:xfrm>
            <a:off x="579120" y="14299410"/>
            <a:ext cx="11033760" cy="5699759"/>
          </a:xfrm>
          <a:custGeom>
            <a:avLst/>
            <a:gdLst/>
            <a:ahLst/>
            <a:cxnLst/>
            <a:rect l="l" t="t" r="r" b="b"/>
            <a:pathLst>
              <a:path w="11033760" h="5699759">
                <a:moveTo>
                  <a:pt x="2192953" y="1185445"/>
                </a:moveTo>
                <a:cubicBezTo>
                  <a:pt x="1746469" y="1185445"/>
                  <a:pt x="1401336" y="1272956"/>
                  <a:pt x="1157556" y="1447978"/>
                </a:cubicBezTo>
                <a:cubicBezTo>
                  <a:pt x="913775" y="1622999"/>
                  <a:pt x="749022" y="1874817"/>
                  <a:pt x="663298" y="2203429"/>
                </a:cubicBezTo>
                <a:lnTo>
                  <a:pt x="1694676" y="2388274"/>
                </a:lnTo>
                <a:cubicBezTo>
                  <a:pt x="1723251" y="2193607"/>
                  <a:pt x="1777723" y="2057429"/>
                  <a:pt x="1858090" y="1979741"/>
                </a:cubicBezTo>
                <a:cubicBezTo>
                  <a:pt x="1938457" y="1902052"/>
                  <a:pt x="2042934" y="1863208"/>
                  <a:pt x="2171522" y="1863208"/>
                </a:cubicBezTo>
                <a:cubicBezTo>
                  <a:pt x="2296537" y="1863208"/>
                  <a:pt x="2394764" y="1898927"/>
                  <a:pt x="2466202" y="1970364"/>
                </a:cubicBezTo>
                <a:cubicBezTo>
                  <a:pt x="2537639" y="2041802"/>
                  <a:pt x="2573358" y="2137349"/>
                  <a:pt x="2573358" y="2257007"/>
                </a:cubicBezTo>
                <a:cubicBezTo>
                  <a:pt x="2573358" y="2382023"/>
                  <a:pt x="2525584" y="2490071"/>
                  <a:pt x="2430036" y="2581155"/>
                </a:cubicBezTo>
                <a:cubicBezTo>
                  <a:pt x="2334489" y="2672237"/>
                  <a:pt x="2215277" y="2717779"/>
                  <a:pt x="2072402" y="2717779"/>
                </a:cubicBezTo>
                <a:cubicBezTo>
                  <a:pt x="2038469" y="2717779"/>
                  <a:pt x="1991142" y="2713315"/>
                  <a:pt x="1930420" y="2704385"/>
                </a:cubicBezTo>
                <a:lnTo>
                  <a:pt x="1874163" y="3483947"/>
                </a:lnTo>
                <a:cubicBezTo>
                  <a:pt x="2024182" y="3441083"/>
                  <a:pt x="2142054" y="3419653"/>
                  <a:pt x="2227779" y="3419653"/>
                </a:cubicBezTo>
                <a:cubicBezTo>
                  <a:pt x="2388513" y="3419653"/>
                  <a:pt x="2515761" y="3469659"/>
                  <a:pt x="2609523" y="3569671"/>
                </a:cubicBezTo>
                <a:cubicBezTo>
                  <a:pt x="2703284" y="3669683"/>
                  <a:pt x="2750165" y="3810773"/>
                  <a:pt x="2750165" y="3992939"/>
                </a:cubicBezTo>
                <a:cubicBezTo>
                  <a:pt x="2750165" y="4171533"/>
                  <a:pt x="2701499" y="4314407"/>
                  <a:pt x="2604165" y="4421563"/>
                </a:cubicBezTo>
                <a:cubicBezTo>
                  <a:pt x="2506832" y="4528719"/>
                  <a:pt x="2384941" y="4582299"/>
                  <a:pt x="2238494" y="4582299"/>
                </a:cubicBezTo>
                <a:cubicBezTo>
                  <a:pt x="2099191" y="4582299"/>
                  <a:pt x="1984445" y="4539883"/>
                  <a:pt x="1894255" y="4455049"/>
                </a:cubicBezTo>
                <a:cubicBezTo>
                  <a:pt x="1804065" y="4370217"/>
                  <a:pt x="1737539" y="4217967"/>
                  <a:pt x="1694676" y="3998297"/>
                </a:cubicBezTo>
                <a:lnTo>
                  <a:pt x="604362" y="4142957"/>
                </a:lnTo>
                <a:cubicBezTo>
                  <a:pt x="675799" y="4387631"/>
                  <a:pt x="778044" y="4590781"/>
                  <a:pt x="911096" y="4752409"/>
                </a:cubicBezTo>
                <a:cubicBezTo>
                  <a:pt x="1044149" y="4914035"/>
                  <a:pt x="1213813" y="5036819"/>
                  <a:pt x="1420089" y="5120759"/>
                </a:cubicBezTo>
                <a:cubicBezTo>
                  <a:pt x="1626364" y="5204697"/>
                  <a:pt x="1908096" y="5246667"/>
                  <a:pt x="2265283" y="5246667"/>
                </a:cubicBezTo>
                <a:cubicBezTo>
                  <a:pt x="2631401" y="5246667"/>
                  <a:pt x="2926973" y="5189963"/>
                  <a:pt x="3152002" y="5076555"/>
                </a:cubicBezTo>
                <a:cubicBezTo>
                  <a:pt x="3377029" y="4963149"/>
                  <a:pt x="3549372" y="4801523"/>
                  <a:pt x="3669030" y="4591675"/>
                </a:cubicBezTo>
                <a:cubicBezTo>
                  <a:pt x="3788688" y="4381827"/>
                  <a:pt x="3848517" y="4162603"/>
                  <a:pt x="3848517" y="3934003"/>
                </a:cubicBezTo>
                <a:cubicBezTo>
                  <a:pt x="3848517" y="3751837"/>
                  <a:pt x="3812352" y="3595121"/>
                  <a:pt x="3740021" y="3463855"/>
                </a:cubicBezTo>
                <a:cubicBezTo>
                  <a:pt x="3667691" y="3332587"/>
                  <a:pt x="3566339" y="3226771"/>
                  <a:pt x="3435965" y="3146403"/>
                </a:cubicBezTo>
                <a:cubicBezTo>
                  <a:pt x="3355598" y="3096397"/>
                  <a:pt x="3239512" y="3052643"/>
                  <a:pt x="3087708" y="3015137"/>
                </a:cubicBezTo>
                <a:cubicBezTo>
                  <a:pt x="3275231" y="2911553"/>
                  <a:pt x="3415427" y="2791003"/>
                  <a:pt x="3508296" y="2653485"/>
                </a:cubicBezTo>
                <a:cubicBezTo>
                  <a:pt x="3601165" y="2515967"/>
                  <a:pt x="3647599" y="2362377"/>
                  <a:pt x="3647599" y="2192713"/>
                </a:cubicBezTo>
                <a:cubicBezTo>
                  <a:pt x="3647599" y="1903392"/>
                  <a:pt x="3533299" y="1663183"/>
                  <a:pt x="3304699" y="1472088"/>
                </a:cubicBezTo>
                <a:cubicBezTo>
                  <a:pt x="3076099" y="1280993"/>
                  <a:pt x="2705517" y="1185445"/>
                  <a:pt x="2192953" y="1185445"/>
                </a:cubicBezTo>
                <a:close/>
                <a:moveTo>
                  <a:pt x="949979" y="0"/>
                </a:moveTo>
                <a:lnTo>
                  <a:pt x="10083781" y="0"/>
                </a:lnTo>
                <a:cubicBezTo>
                  <a:pt x="10608440" y="0"/>
                  <a:pt x="11033760" y="425320"/>
                  <a:pt x="11033760" y="949979"/>
                </a:cubicBezTo>
                <a:lnTo>
                  <a:pt x="11033760" y="4749781"/>
                </a:lnTo>
                <a:cubicBezTo>
                  <a:pt x="11033760" y="5274439"/>
                  <a:pt x="10608440" y="5699759"/>
                  <a:pt x="10083781" y="5699759"/>
                </a:cubicBezTo>
                <a:lnTo>
                  <a:pt x="949979" y="5699759"/>
                </a:lnTo>
                <a:cubicBezTo>
                  <a:pt x="425320" y="5699759"/>
                  <a:pt x="0" y="5274439"/>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5" name="TextBox 14">
            <a:extLst>
              <a:ext uri="{FF2B5EF4-FFF2-40B4-BE49-F238E27FC236}">
                <a16:creationId xmlns:a16="http://schemas.microsoft.com/office/drawing/2014/main" id="{2A1CADF1-BD9E-427B-BF20-B81D3BCC1813}"/>
              </a:ext>
            </a:extLst>
          </p:cNvPr>
          <p:cNvSpPr txBox="1"/>
          <p:nvPr/>
        </p:nvSpPr>
        <p:spPr>
          <a:xfrm>
            <a:off x="3718560" y="920621"/>
            <a:ext cx="7650480" cy="5016758"/>
          </a:xfrm>
          <a:prstGeom prst="rect">
            <a:avLst/>
          </a:prstGeom>
          <a:noFill/>
        </p:spPr>
        <p:txBody>
          <a:bodyPr wrap="square" rtlCol="0">
            <a:spAutoFit/>
          </a:bodyPr>
          <a:lstStyle/>
          <a:p>
            <a:r>
              <a:rPr lang="uz-Latn-UZ" sz="3200" dirty="0"/>
              <a:t>Big Ben, London shahrida joylashgan bir nechta tashqari turli ob'ektlarning ichida eng mashhur bo'lgan va bir davlat simboli sifatida tanilgan bir san'at to'g'risidagi sa'natshunoslik buyicha yirik qisqa minora (suyuq minora)dir. Hozirda bu nom noma'lum bir necha inshootlarni (urush hokimi, to'lovlarni va boshqa istiqomat qiluvchi vakillarni) aks ettirgan ikki qizil to'qima minora uchun ishlatiladi.</a:t>
            </a:r>
            <a:endParaRPr lang="ru-RU" sz="3200" dirty="0"/>
          </a:p>
        </p:txBody>
      </p:sp>
      <p:sp>
        <p:nvSpPr>
          <p:cNvPr id="16" name="TextBox 15">
            <a:extLst>
              <a:ext uri="{FF2B5EF4-FFF2-40B4-BE49-F238E27FC236}">
                <a16:creationId xmlns:a16="http://schemas.microsoft.com/office/drawing/2014/main" id="{FA6468E9-9527-4ED4-9C8F-24DDE72B2A37}"/>
              </a:ext>
            </a:extLst>
          </p:cNvPr>
          <p:cNvSpPr txBox="1"/>
          <p:nvPr/>
        </p:nvSpPr>
        <p:spPr>
          <a:xfrm>
            <a:off x="4876800" y="7857709"/>
            <a:ext cx="6217920" cy="4862870"/>
          </a:xfrm>
          <a:prstGeom prst="rect">
            <a:avLst/>
          </a:prstGeom>
          <a:noFill/>
        </p:spPr>
        <p:txBody>
          <a:bodyPr wrap="square" rtlCol="0">
            <a:spAutoFit/>
          </a:bodyPr>
          <a:lstStyle/>
          <a:p>
            <a:r>
              <a:rPr lang="uz-Latn-UZ" sz="3100" dirty="0"/>
              <a:t>Big Ben minora, Westminster palatasi (British parlament binosi)ning chet qismida joylashgan Westminster Bridge bo'yida Themse daryosining o'rtasida joylashgan. Big Ben noto'g'ri tarzda o'zbekcha "Big Ben" deb nomlangan; aslida, bu nom minoraning o'ng tarafidagi sochiqlik qismi uchun qo'llanilgan bo'lib, haqiqiy nomi "Elizabeth Tower"dir.</a:t>
            </a:r>
            <a:endParaRPr lang="ru-RU" sz="3100" dirty="0"/>
          </a:p>
        </p:txBody>
      </p:sp>
      <p:sp>
        <p:nvSpPr>
          <p:cNvPr id="17" name="TextBox 16">
            <a:extLst>
              <a:ext uri="{FF2B5EF4-FFF2-40B4-BE49-F238E27FC236}">
                <a16:creationId xmlns:a16="http://schemas.microsoft.com/office/drawing/2014/main" id="{0DBC20A1-6DC7-4264-97C5-DDB553BA8CC2}"/>
              </a:ext>
            </a:extLst>
          </p:cNvPr>
          <p:cNvSpPr txBox="1"/>
          <p:nvPr/>
        </p:nvSpPr>
        <p:spPr>
          <a:xfrm>
            <a:off x="4846320" y="14489969"/>
            <a:ext cx="6217920" cy="5509200"/>
          </a:xfrm>
          <a:prstGeom prst="rect">
            <a:avLst/>
          </a:prstGeom>
          <a:noFill/>
        </p:spPr>
        <p:txBody>
          <a:bodyPr wrap="square" rtlCol="0">
            <a:spAutoFit/>
          </a:bodyPr>
          <a:lstStyle/>
          <a:p>
            <a:r>
              <a:rPr lang="uz-Latn-UZ" sz="3200" dirty="0"/>
              <a:t>Minora 1858 yilida tuzilgan va 1859 yilinda ishga tushirilgan. Uning o'ng tarafidagi sochiqlik qismida joylashgan sochiqning og'irlik darajasi uchun, 1856 yilida yozib tuzilgan kitobda ishtirok etgan Charles Barry (palataning arxitektori)ning yordamchisi Augustus Pugin qo'shma ishlab chiqqanidek, Big Ben deb nomlangan.</a:t>
            </a:r>
            <a:endParaRPr lang="ru-RU" sz="3200" dirty="0"/>
          </a:p>
        </p:txBody>
      </p:sp>
    </p:spTree>
    <p:extLst>
      <p:ext uri="{BB962C8B-B14F-4D97-AF65-F5344CB8AC3E}">
        <p14:creationId xmlns:p14="http://schemas.microsoft.com/office/powerpoint/2010/main" val="2201754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79D7E4B3-0F88-462B-AB28-F75BEFE93B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88480"/>
            <a:ext cx="12192000" cy="21222659"/>
          </a:xfrm>
          <a:prstGeom prst="rect">
            <a:avLst/>
          </a:prstGeom>
        </p:spPr>
      </p:pic>
      <p:sp>
        <p:nvSpPr>
          <p:cNvPr id="12" name="Полилиния: фигура 11">
            <a:extLst>
              <a:ext uri="{FF2B5EF4-FFF2-40B4-BE49-F238E27FC236}">
                <a16:creationId xmlns:a16="http://schemas.microsoft.com/office/drawing/2014/main" id="{08F0DBE5-AF30-4AB1-9A96-50672FF4B072}"/>
              </a:ext>
            </a:extLst>
          </p:cNvPr>
          <p:cNvSpPr/>
          <p:nvPr/>
        </p:nvSpPr>
        <p:spPr>
          <a:xfrm>
            <a:off x="579120" y="-6309360"/>
            <a:ext cx="11033760" cy="5699760"/>
          </a:xfrm>
          <a:custGeom>
            <a:avLst/>
            <a:gdLst/>
            <a:ahLst/>
            <a:cxnLst/>
            <a:rect l="l" t="t" r="r" b="b"/>
            <a:pathLst>
              <a:path w="11033760" h="5699760">
                <a:moveTo>
                  <a:pt x="1916787" y="1094006"/>
                </a:moveTo>
                <a:cubicBezTo>
                  <a:pt x="1800702" y="1340465"/>
                  <a:pt x="1639967" y="1547634"/>
                  <a:pt x="1434584" y="1715512"/>
                </a:cubicBezTo>
                <a:cubicBezTo>
                  <a:pt x="1229202" y="1883390"/>
                  <a:pt x="940772" y="2027158"/>
                  <a:pt x="569298" y="2146816"/>
                </a:cubicBezTo>
                <a:lnTo>
                  <a:pt x="569298" y="3041571"/>
                </a:lnTo>
                <a:cubicBezTo>
                  <a:pt x="821115" y="2964775"/>
                  <a:pt x="1030516" y="2884408"/>
                  <a:pt x="1197501" y="2800469"/>
                </a:cubicBezTo>
                <a:cubicBezTo>
                  <a:pt x="1364486" y="2716530"/>
                  <a:pt x="1537276" y="2606695"/>
                  <a:pt x="1715870" y="2470964"/>
                </a:cubicBezTo>
                <a:lnTo>
                  <a:pt x="1715870" y="5088255"/>
                </a:lnTo>
                <a:lnTo>
                  <a:pt x="2819579" y="5088255"/>
                </a:lnTo>
                <a:lnTo>
                  <a:pt x="2819579" y="1094006"/>
                </a:ln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3" name="Полилиния: фигура 12">
            <a:extLst>
              <a:ext uri="{FF2B5EF4-FFF2-40B4-BE49-F238E27FC236}">
                <a16:creationId xmlns:a16="http://schemas.microsoft.com/office/drawing/2014/main" id="{04541D2C-BE2D-43BE-9A4F-4B4E728431D2}"/>
              </a:ext>
            </a:extLst>
          </p:cNvPr>
          <p:cNvSpPr/>
          <p:nvPr/>
        </p:nvSpPr>
        <p:spPr>
          <a:xfrm>
            <a:off x="579120" y="550784"/>
            <a:ext cx="11033760" cy="5699760"/>
          </a:xfrm>
          <a:custGeom>
            <a:avLst/>
            <a:gdLst/>
            <a:ahLst/>
            <a:cxnLst/>
            <a:rect l="l" t="t" r="r" b="b"/>
            <a:pathLst>
              <a:path w="11033760" h="5699760">
                <a:moveTo>
                  <a:pt x="2219742" y="974169"/>
                </a:moveTo>
                <a:cubicBezTo>
                  <a:pt x="1851839" y="974169"/>
                  <a:pt x="1563857" y="1020157"/>
                  <a:pt x="1355795" y="1112132"/>
                </a:cubicBezTo>
                <a:cubicBezTo>
                  <a:pt x="1147733" y="1204108"/>
                  <a:pt x="986552" y="1336268"/>
                  <a:pt x="872252" y="1508611"/>
                </a:cubicBezTo>
                <a:cubicBezTo>
                  <a:pt x="757952" y="1680954"/>
                  <a:pt x="679371" y="1920716"/>
                  <a:pt x="636508" y="2227897"/>
                </a:cubicBezTo>
                <a:lnTo>
                  <a:pt x="1729502" y="2316301"/>
                </a:lnTo>
                <a:cubicBezTo>
                  <a:pt x="1759863" y="2094844"/>
                  <a:pt x="1819245" y="1940361"/>
                  <a:pt x="1907650" y="1852850"/>
                </a:cubicBezTo>
                <a:cubicBezTo>
                  <a:pt x="1996053" y="1765339"/>
                  <a:pt x="2109907" y="1721584"/>
                  <a:pt x="2249210" y="1721584"/>
                </a:cubicBezTo>
                <a:cubicBezTo>
                  <a:pt x="2383155" y="1721584"/>
                  <a:pt x="2494330" y="1764000"/>
                  <a:pt x="2582734" y="1848832"/>
                </a:cubicBezTo>
                <a:cubicBezTo>
                  <a:pt x="2671138" y="1933664"/>
                  <a:pt x="2715340" y="2035909"/>
                  <a:pt x="2715340" y="2155566"/>
                </a:cubicBezTo>
                <a:cubicBezTo>
                  <a:pt x="2715340" y="2266294"/>
                  <a:pt x="2670691" y="2383273"/>
                  <a:pt x="2581394" y="2506503"/>
                </a:cubicBezTo>
                <a:cubicBezTo>
                  <a:pt x="2492098" y="2629733"/>
                  <a:pt x="2287608" y="2810113"/>
                  <a:pt x="1967925" y="3047642"/>
                </a:cubicBezTo>
                <a:cubicBezTo>
                  <a:pt x="1444645" y="3435190"/>
                  <a:pt x="1087904" y="3771393"/>
                  <a:pt x="897702" y="4056250"/>
                </a:cubicBezTo>
                <a:cubicBezTo>
                  <a:pt x="707499" y="4341108"/>
                  <a:pt x="593646" y="4645163"/>
                  <a:pt x="556141" y="4968418"/>
                </a:cubicBezTo>
                <a:lnTo>
                  <a:pt x="3829765" y="4968418"/>
                </a:lnTo>
                <a:lnTo>
                  <a:pt x="3829765" y="4079021"/>
                </a:lnTo>
                <a:lnTo>
                  <a:pt x="2125980" y="4079021"/>
                </a:lnTo>
                <a:cubicBezTo>
                  <a:pt x="2225993" y="3980794"/>
                  <a:pt x="2313057" y="3901320"/>
                  <a:pt x="2387174" y="3840598"/>
                </a:cubicBezTo>
                <a:cubicBezTo>
                  <a:pt x="2461290" y="3779876"/>
                  <a:pt x="2608184" y="3673613"/>
                  <a:pt x="2827854" y="3521808"/>
                </a:cubicBezTo>
                <a:cubicBezTo>
                  <a:pt x="3197543" y="3261062"/>
                  <a:pt x="3452485" y="3021746"/>
                  <a:pt x="3592682" y="2803862"/>
                </a:cubicBezTo>
                <a:cubicBezTo>
                  <a:pt x="3732877" y="2585978"/>
                  <a:pt x="3802975" y="2357377"/>
                  <a:pt x="3802975" y="2118062"/>
                </a:cubicBezTo>
                <a:cubicBezTo>
                  <a:pt x="3802975" y="1893034"/>
                  <a:pt x="3741807" y="1689883"/>
                  <a:pt x="3619470" y="1508611"/>
                </a:cubicBezTo>
                <a:cubicBezTo>
                  <a:pt x="3497134" y="1327338"/>
                  <a:pt x="3329256" y="1192946"/>
                  <a:pt x="3115836" y="1105435"/>
                </a:cubicBezTo>
                <a:cubicBezTo>
                  <a:pt x="2902417" y="1017924"/>
                  <a:pt x="2603719" y="974169"/>
                  <a:pt x="2219742" y="974169"/>
                </a:cubicBez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4" name="Полилиния: фигура 13">
            <a:extLst>
              <a:ext uri="{FF2B5EF4-FFF2-40B4-BE49-F238E27FC236}">
                <a16:creationId xmlns:a16="http://schemas.microsoft.com/office/drawing/2014/main" id="{4FBAF890-BFC6-43E7-8D80-DA7300E9F657}"/>
              </a:ext>
            </a:extLst>
          </p:cNvPr>
          <p:cNvSpPr/>
          <p:nvPr/>
        </p:nvSpPr>
        <p:spPr>
          <a:xfrm>
            <a:off x="579120" y="7410930"/>
            <a:ext cx="11033760" cy="5699759"/>
          </a:xfrm>
          <a:custGeom>
            <a:avLst/>
            <a:gdLst/>
            <a:ahLst/>
            <a:cxnLst/>
            <a:rect l="l" t="t" r="r" b="b"/>
            <a:pathLst>
              <a:path w="11033760" h="5699759">
                <a:moveTo>
                  <a:pt x="2192953" y="1185445"/>
                </a:moveTo>
                <a:cubicBezTo>
                  <a:pt x="1746469" y="1185445"/>
                  <a:pt x="1401336" y="1272956"/>
                  <a:pt x="1157556" y="1447978"/>
                </a:cubicBezTo>
                <a:cubicBezTo>
                  <a:pt x="913775" y="1622999"/>
                  <a:pt x="749022" y="1874817"/>
                  <a:pt x="663298" y="2203429"/>
                </a:cubicBezTo>
                <a:lnTo>
                  <a:pt x="1694676" y="2388274"/>
                </a:lnTo>
                <a:cubicBezTo>
                  <a:pt x="1723251" y="2193607"/>
                  <a:pt x="1777723" y="2057429"/>
                  <a:pt x="1858090" y="1979741"/>
                </a:cubicBezTo>
                <a:cubicBezTo>
                  <a:pt x="1938457" y="1902052"/>
                  <a:pt x="2042934" y="1863208"/>
                  <a:pt x="2171522" y="1863208"/>
                </a:cubicBezTo>
                <a:cubicBezTo>
                  <a:pt x="2296537" y="1863208"/>
                  <a:pt x="2394764" y="1898927"/>
                  <a:pt x="2466202" y="1970364"/>
                </a:cubicBezTo>
                <a:cubicBezTo>
                  <a:pt x="2537639" y="2041802"/>
                  <a:pt x="2573358" y="2137349"/>
                  <a:pt x="2573358" y="2257007"/>
                </a:cubicBezTo>
                <a:cubicBezTo>
                  <a:pt x="2573358" y="2382023"/>
                  <a:pt x="2525584" y="2490071"/>
                  <a:pt x="2430036" y="2581155"/>
                </a:cubicBezTo>
                <a:cubicBezTo>
                  <a:pt x="2334489" y="2672237"/>
                  <a:pt x="2215277" y="2717779"/>
                  <a:pt x="2072402" y="2717779"/>
                </a:cubicBezTo>
                <a:cubicBezTo>
                  <a:pt x="2038469" y="2717779"/>
                  <a:pt x="1991142" y="2713315"/>
                  <a:pt x="1930420" y="2704385"/>
                </a:cubicBezTo>
                <a:lnTo>
                  <a:pt x="1874163" y="3483947"/>
                </a:lnTo>
                <a:cubicBezTo>
                  <a:pt x="2024182" y="3441083"/>
                  <a:pt x="2142054" y="3419653"/>
                  <a:pt x="2227779" y="3419653"/>
                </a:cubicBezTo>
                <a:cubicBezTo>
                  <a:pt x="2388513" y="3419653"/>
                  <a:pt x="2515761" y="3469659"/>
                  <a:pt x="2609523" y="3569671"/>
                </a:cubicBezTo>
                <a:cubicBezTo>
                  <a:pt x="2703284" y="3669683"/>
                  <a:pt x="2750165" y="3810773"/>
                  <a:pt x="2750165" y="3992939"/>
                </a:cubicBezTo>
                <a:cubicBezTo>
                  <a:pt x="2750165" y="4171533"/>
                  <a:pt x="2701499" y="4314407"/>
                  <a:pt x="2604165" y="4421563"/>
                </a:cubicBezTo>
                <a:cubicBezTo>
                  <a:pt x="2506832" y="4528719"/>
                  <a:pt x="2384941" y="4582299"/>
                  <a:pt x="2238494" y="4582299"/>
                </a:cubicBezTo>
                <a:cubicBezTo>
                  <a:pt x="2099191" y="4582299"/>
                  <a:pt x="1984445" y="4539883"/>
                  <a:pt x="1894255" y="4455049"/>
                </a:cubicBezTo>
                <a:cubicBezTo>
                  <a:pt x="1804065" y="4370217"/>
                  <a:pt x="1737539" y="4217967"/>
                  <a:pt x="1694676" y="3998297"/>
                </a:cubicBezTo>
                <a:lnTo>
                  <a:pt x="604362" y="4142957"/>
                </a:lnTo>
                <a:cubicBezTo>
                  <a:pt x="675799" y="4387631"/>
                  <a:pt x="778044" y="4590781"/>
                  <a:pt x="911096" y="4752409"/>
                </a:cubicBezTo>
                <a:cubicBezTo>
                  <a:pt x="1044149" y="4914035"/>
                  <a:pt x="1213813" y="5036819"/>
                  <a:pt x="1420089" y="5120759"/>
                </a:cubicBezTo>
                <a:cubicBezTo>
                  <a:pt x="1626364" y="5204697"/>
                  <a:pt x="1908096" y="5246667"/>
                  <a:pt x="2265283" y="5246667"/>
                </a:cubicBezTo>
                <a:cubicBezTo>
                  <a:pt x="2631401" y="5246667"/>
                  <a:pt x="2926973" y="5189963"/>
                  <a:pt x="3152002" y="5076555"/>
                </a:cubicBezTo>
                <a:cubicBezTo>
                  <a:pt x="3377029" y="4963149"/>
                  <a:pt x="3549372" y="4801523"/>
                  <a:pt x="3669030" y="4591675"/>
                </a:cubicBezTo>
                <a:cubicBezTo>
                  <a:pt x="3788688" y="4381827"/>
                  <a:pt x="3848517" y="4162603"/>
                  <a:pt x="3848517" y="3934003"/>
                </a:cubicBezTo>
                <a:cubicBezTo>
                  <a:pt x="3848517" y="3751837"/>
                  <a:pt x="3812352" y="3595121"/>
                  <a:pt x="3740021" y="3463855"/>
                </a:cubicBezTo>
                <a:cubicBezTo>
                  <a:pt x="3667691" y="3332587"/>
                  <a:pt x="3566339" y="3226771"/>
                  <a:pt x="3435965" y="3146403"/>
                </a:cubicBezTo>
                <a:cubicBezTo>
                  <a:pt x="3355598" y="3096397"/>
                  <a:pt x="3239512" y="3052643"/>
                  <a:pt x="3087708" y="3015137"/>
                </a:cubicBezTo>
                <a:cubicBezTo>
                  <a:pt x="3275231" y="2911553"/>
                  <a:pt x="3415427" y="2791003"/>
                  <a:pt x="3508296" y="2653485"/>
                </a:cubicBezTo>
                <a:cubicBezTo>
                  <a:pt x="3601165" y="2515967"/>
                  <a:pt x="3647599" y="2362377"/>
                  <a:pt x="3647599" y="2192713"/>
                </a:cubicBezTo>
                <a:cubicBezTo>
                  <a:pt x="3647599" y="1903392"/>
                  <a:pt x="3533299" y="1663183"/>
                  <a:pt x="3304699" y="1472088"/>
                </a:cubicBezTo>
                <a:cubicBezTo>
                  <a:pt x="3076099" y="1280993"/>
                  <a:pt x="2705517" y="1185445"/>
                  <a:pt x="2192953" y="1185445"/>
                </a:cubicBezTo>
                <a:close/>
                <a:moveTo>
                  <a:pt x="949979" y="0"/>
                </a:moveTo>
                <a:lnTo>
                  <a:pt x="10083781" y="0"/>
                </a:lnTo>
                <a:cubicBezTo>
                  <a:pt x="10608440" y="0"/>
                  <a:pt x="11033760" y="425320"/>
                  <a:pt x="11033760" y="949979"/>
                </a:cubicBezTo>
                <a:lnTo>
                  <a:pt x="11033760" y="4749781"/>
                </a:lnTo>
                <a:cubicBezTo>
                  <a:pt x="11033760" y="5274439"/>
                  <a:pt x="10608440" y="5699759"/>
                  <a:pt x="10083781" y="5699759"/>
                </a:cubicBezTo>
                <a:lnTo>
                  <a:pt x="949979" y="5699759"/>
                </a:lnTo>
                <a:cubicBezTo>
                  <a:pt x="425320" y="5699759"/>
                  <a:pt x="0" y="5274439"/>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5" name="TextBox 14">
            <a:extLst>
              <a:ext uri="{FF2B5EF4-FFF2-40B4-BE49-F238E27FC236}">
                <a16:creationId xmlns:a16="http://schemas.microsoft.com/office/drawing/2014/main" id="{2A1CADF1-BD9E-427B-BF20-B81D3BCC1813}"/>
              </a:ext>
            </a:extLst>
          </p:cNvPr>
          <p:cNvSpPr txBox="1"/>
          <p:nvPr/>
        </p:nvSpPr>
        <p:spPr>
          <a:xfrm>
            <a:off x="3718560" y="-5967859"/>
            <a:ext cx="7650480" cy="5016758"/>
          </a:xfrm>
          <a:prstGeom prst="rect">
            <a:avLst/>
          </a:prstGeom>
          <a:noFill/>
        </p:spPr>
        <p:txBody>
          <a:bodyPr wrap="square" rtlCol="0">
            <a:spAutoFit/>
          </a:bodyPr>
          <a:lstStyle/>
          <a:p>
            <a:r>
              <a:rPr lang="uz-Latn-UZ" sz="3200" dirty="0"/>
              <a:t>Big Ben, London shahrida joylashgan bir nechta tashqari turli ob'ektlarning ichida eng mashhur bo'lgan va bir davlat simboli sifatida tanilgan bir san'at to'g'risidagi sa'natshunoslik buyicha yirik qisqa minora (suyuq minora)dir. Hozirda bu nom noma'lum bir necha inshootlarni (urush hokimi, to'lovlarni va boshqa istiqomat qiluvchi vakillarni) aks ettirgan ikki qizil to'qima minora uchun ishlatiladi.</a:t>
            </a:r>
            <a:endParaRPr lang="ru-RU" sz="3200" dirty="0"/>
          </a:p>
        </p:txBody>
      </p:sp>
      <p:sp>
        <p:nvSpPr>
          <p:cNvPr id="16" name="TextBox 15">
            <a:extLst>
              <a:ext uri="{FF2B5EF4-FFF2-40B4-BE49-F238E27FC236}">
                <a16:creationId xmlns:a16="http://schemas.microsoft.com/office/drawing/2014/main" id="{FA6468E9-9527-4ED4-9C8F-24DDE72B2A37}"/>
              </a:ext>
            </a:extLst>
          </p:cNvPr>
          <p:cNvSpPr txBox="1"/>
          <p:nvPr/>
        </p:nvSpPr>
        <p:spPr>
          <a:xfrm>
            <a:off x="4876800" y="969229"/>
            <a:ext cx="6217920" cy="4862870"/>
          </a:xfrm>
          <a:prstGeom prst="rect">
            <a:avLst/>
          </a:prstGeom>
          <a:noFill/>
        </p:spPr>
        <p:txBody>
          <a:bodyPr wrap="square" rtlCol="0">
            <a:spAutoFit/>
          </a:bodyPr>
          <a:lstStyle/>
          <a:p>
            <a:r>
              <a:rPr lang="uz-Latn-UZ" sz="3100" dirty="0"/>
              <a:t>Big Ben minora, Westminster palatasi (British parlament binosi)ning chet qismida joylashgan Westminster Bridge bo'yida Themse daryosining o'rtasida joylashgan. Big Ben noto'g'ri tarzda o'zbekcha "Big Ben" deb nomlangan; aslida, bu nom minoraning o'ng tarafidagi sochiqlik qismi uchun qo'llanilgan bo'lib, haqiqiy nomi "Elizabeth Tower"dir.</a:t>
            </a:r>
            <a:endParaRPr lang="ru-RU" sz="3100" dirty="0"/>
          </a:p>
        </p:txBody>
      </p:sp>
      <p:sp>
        <p:nvSpPr>
          <p:cNvPr id="17" name="TextBox 16">
            <a:extLst>
              <a:ext uri="{FF2B5EF4-FFF2-40B4-BE49-F238E27FC236}">
                <a16:creationId xmlns:a16="http://schemas.microsoft.com/office/drawing/2014/main" id="{0DBC20A1-6DC7-4264-97C5-DDB553BA8CC2}"/>
              </a:ext>
            </a:extLst>
          </p:cNvPr>
          <p:cNvSpPr txBox="1"/>
          <p:nvPr/>
        </p:nvSpPr>
        <p:spPr>
          <a:xfrm>
            <a:off x="4846320" y="7601489"/>
            <a:ext cx="6217920" cy="5509200"/>
          </a:xfrm>
          <a:prstGeom prst="rect">
            <a:avLst/>
          </a:prstGeom>
          <a:noFill/>
        </p:spPr>
        <p:txBody>
          <a:bodyPr wrap="square" rtlCol="0">
            <a:spAutoFit/>
          </a:bodyPr>
          <a:lstStyle/>
          <a:p>
            <a:r>
              <a:rPr lang="uz-Latn-UZ" sz="3200" dirty="0"/>
              <a:t>Minora 1858 yilida tuzilgan va 1859 yilinda ishga tushirilgan. Uning o'ng tarafidagi sochiqlik qismida joylashgan sochiqning og'irlik darajasi uchun, 1856 yilida yozib tuzilgan kitobda ishtirok etgan Charles Barry (palataning arxitektori)ning yordamchisi Augustus Pugin qo'shma ishlab chiqqanidek, Big Ben deb nomlangan.</a:t>
            </a:r>
            <a:endParaRPr lang="ru-RU" sz="3200" dirty="0"/>
          </a:p>
        </p:txBody>
      </p:sp>
    </p:spTree>
    <p:extLst>
      <p:ext uri="{BB962C8B-B14F-4D97-AF65-F5344CB8AC3E}">
        <p14:creationId xmlns:p14="http://schemas.microsoft.com/office/powerpoint/2010/main" val="29267238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79D7E4B3-0F88-462B-AB28-F75BEFE93B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364659"/>
            <a:ext cx="12192000" cy="21222659"/>
          </a:xfrm>
          <a:prstGeom prst="rect">
            <a:avLst/>
          </a:prstGeom>
        </p:spPr>
      </p:pic>
      <p:sp>
        <p:nvSpPr>
          <p:cNvPr id="12" name="Полилиния: фигура 11">
            <a:extLst>
              <a:ext uri="{FF2B5EF4-FFF2-40B4-BE49-F238E27FC236}">
                <a16:creationId xmlns:a16="http://schemas.microsoft.com/office/drawing/2014/main" id="{08F0DBE5-AF30-4AB1-9A96-50672FF4B072}"/>
              </a:ext>
            </a:extLst>
          </p:cNvPr>
          <p:cNvSpPr/>
          <p:nvPr/>
        </p:nvSpPr>
        <p:spPr>
          <a:xfrm>
            <a:off x="579120" y="-13785539"/>
            <a:ext cx="11033760" cy="5699760"/>
          </a:xfrm>
          <a:custGeom>
            <a:avLst/>
            <a:gdLst/>
            <a:ahLst/>
            <a:cxnLst/>
            <a:rect l="l" t="t" r="r" b="b"/>
            <a:pathLst>
              <a:path w="11033760" h="5699760">
                <a:moveTo>
                  <a:pt x="1916787" y="1094006"/>
                </a:moveTo>
                <a:cubicBezTo>
                  <a:pt x="1800702" y="1340465"/>
                  <a:pt x="1639967" y="1547634"/>
                  <a:pt x="1434584" y="1715512"/>
                </a:cubicBezTo>
                <a:cubicBezTo>
                  <a:pt x="1229202" y="1883390"/>
                  <a:pt x="940772" y="2027158"/>
                  <a:pt x="569298" y="2146816"/>
                </a:cubicBezTo>
                <a:lnTo>
                  <a:pt x="569298" y="3041571"/>
                </a:lnTo>
                <a:cubicBezTo>
                  <a:pt x="821115" y="2964775"/>
                  <a:pt x="1030516" y="2884408"/>
                  <a:pt x="1197501" y="2800469"/>
                </a:cubicBezTo>
                <a:cubicBezTo>
                  <a:pt x="1364486" y="2716530"/>
                  <a:pt x="1537276" y="2606695"/>
                  <a:pt x="1715870" y="2470964"/>
                </a:cubicBezTo>
                <a:lnTo>
                  <a:pt x="1715870" y="5088255"/>
                </a:lnTo>
                <a:lnTo>
                  <a:pt x="2819579" y="5088255"/>
                </a:lnTo>
                <a:lnTo>
                  <a:pt x="2819579" y="1094006"/>
                </a:ln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3" name="Полилиния: фигура 12">
            <a:extLst>
              <a:ext uri="{FF2B5EF4-FFF2-40B4-BE49-F238E27FC236}">
                <a16:creationId xmlns:a16="http://schemas.microsoft.com/office/drawing/2014/main" id="{04541D2C-BE2D-43BE-9A4F-4B4E728431D2}"/>
              </a:ext>
            </a:extLst>
          </p:cNvPr>
          <p:cNvSpPr/>
          <p:nvPr/>
        </p:nvSpPr>
        <p:spPr>
          <a:xfrm>
            <a:off x="579120" y="-6925395"/>
            <a:ext cx="11033760" cy="5699760"/>
          </a:xfrm>
          <a:custGeom>
            <a:avLst/>
            <a:gdLst/>
            <a:ahLst/>
            <a:cxnLst/>
            <a:rect l="l" t="t" r="r" b="b"/>
            <a:pathLst>
              <a:path w="11033760" h="5699760">
                <a:moveTo>
                  <a:pt x="2219742" y="974169"/>
                </a:moveTo>
                <a:cubicBezTo>
                  <a:pt x="1851839" y="974169"/>
                  <a:pt x="1563857" y="1020157"/>
                  <a:pt x="1355795" y="1112132"/>
                </a:cubicBezTo>
                <a:cubicBezTo>
                  <a:pt x="1147733" y="1204108"/>
                  <a:pt x="986552" y="1336268"/>
                  <a:pt x="872252" y="1508611"/>
                </a:cubicBezTo>
                <a:cubicBezTo>
                  <a:pt x="757952" y="1680954"/>
                  <a:pt x="679371" y="1920716"/>
                  <a:pt x="636508" y="2227897"/>
                </a:cubicBezTo>
                <a:lnTo>
                  <a:pt x="1729502" y="2316301"/>
                </a:lnTo>
                <a:cubicBezTo>
                  <a:pt x="1759863" y="2094844"/>
                  <a:pt x="1819245" y="1940361"/>
                  <a:pt x="1907650" y="1852850"/>
                </a:cubicBezTo>
                <a:cubicBezTo>
                  <a:pt x="1996053" y="1765339"/>
                  <a:pt x="2109907" y="1721584"/>
                  <a:pt x="2249210" y="1721584"/>
                </a:cubicBezTo>
                <a:cubicBezTo>
                  <a:pt x="2383155" y="1721584"/>
                  <a:pt x="2494330" y="1764000"/>
                  <a:pt x="2582734" y="1848832"/>
                </a:cubicBezTo>
                <a:cubicBezTo>
                  <a:pt x="2671138" y="1933664"/>
                  <a:pt x="2715340" y="2035909"/>
                  <a:pt x="2715340" y="2155566"/>
                </a:cubicBezTo>
                <a:cubicBezTo>
                  <a:pt x="2715340" y="2266294"/>
                  <a:pt x="2670691" y="2383273"/>
                  <a:pt x="2581394" y="2506503"/>
                </a:cubicBezTo>
                <a:cubicBezTo>
                  <a:pt x="2492098" y="2629733"/>
                  <a:pt x="2287608" y="2810113"/>
                  <a:pt x="1967925" y="3047642"/>
                </a:cubicBezTo>
                <a:cubicBezTo>
                  <a:pt x="1444645" y="3435190"/>
                  <a:pt x="1087904" y="3771393"/>
                  <a:pt x="897702" y="4056250"/>
                </a:cubicBezTo>
                <a:cubicBezTo>
                  <a:pt x="707499" y="4341108"/>
                  <a:pt x="593646" y="4645163"/>
                  <a:pt x="556141" y="4968418"/>
                </a:cubicBezTo>
                <a:lnTo>
                  <a:pt x="3829765" y="4968418"/>
                </a:lnTo>
                <a:lnTo>
                  <a:pt x="3829765" y="4079021"/>
                </a:lnTo>
                <a:lnTo>
                  <a:pt x="2125980" y="4079021"/>
                </a:lnTo>
                <a:cubicBezTo>
                  <a:pt x="2225993" y="3980794"/>
                  <a:pt x="2313057" y="3901320"/>
                  <a:pt x="2387174" y="3840598"/>
                </a:cubicBezTo>
                <a:cubicBezTo>
                  <a:pt x="2461290" y="3779876"/>
                  <a:pt x="2608184" y="3673613"/>
                  <a:pt x="2827854" y="3521808"/>
                </a:cubicBezTo>
                <a:cubicBezTo>
                  <a:pt x="3197543" y="3261062"/>
                  <a:pt x="3452485" y="3021746"/>
                  <a:pt x="3592682" y="2803862"/>
                </a:cubicBezTo>
                <a:cubicBezTo>
                  <a:pt x="3732877" y="2585978"/>
                  <a:pt x="3802975" y="2357377"/>
                  <a:pt x="3802975" y="2118062"/>
                </a:cubicBezTo>
                <a:cubicBezTo>
                  <a:pt x="3802975" y="1893034"/>
                  <a:pt x="3741807" y="1689883"/>
                  <a:pt x="3619470" y="1508611"/>
                </a:cubicBezTo>
                <a:cubicBezTo>
                  <a:pt x="3497134" y="1327338"/>
                  <a:pt x="3329256" y="1192946"/>
                  <a:pt x="3115836" y="1105435"/>
                </a:cubicBezTo>
                <a:cubicBezTo>
                  <a:pt x="2902417" y="1017924"/>
                  <a:pt x="2603719" y="974169"/>
                  <a:pt x="2219742" y="974169"/>
                </a:cubicBezTo>
                <a:close/>
                <a:moveTo>
                  <a:pt x="949979" y="0"/>
                </a:moveTo>
                <a:lnTo>
                  <a:pt x="10083781" y="0"/>
                </a:lnTo>
                <a:cubicBezTo>
                  <a:pt x="10608440" y="0"/>
                  <a:pt x="11033760" y="425320"/>
                  <a:pt x="11033760" y="949979"/>
                </a:cubicBezTo>
                <a:lnTo>
                  <a:pt x="11033760" y="4749781"/>
                </a:lnTo>
                <a:cubicBezTo>
                  <a:pt x="11033760" y="5274440"/>
                  <a:pt x="10608440" y="5699760"/>
                  <a:pt x="10083781" y="5699760"/>
                </a:cubicBezTo>
                <a:lnTo>
                  <a:pt x="949979" y="5699760"/>
                </a:lnTo>
                <a:cubicBezTo>
                  <a:pt x="425320" y="5699760"/>
                  <a:pt x="0" y="5274440"/>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4" name="Полилиния: фигура 13">
            <a:extLst>
              <a:ext uri="{FF2B5EF4-FFF2-40B4-BE49-F238E27FC236}">
                <a16:creationId xmlns:a16="http://schemas.microsoft.com/office/drawing/2014/main" id="{4FBAF890-BFC6-43E7-8D80-DA7300E9F657}"/>
              </a:ext>
            </a:extLst>
          </p:cNvPr>
          <p:cNvSpPr/>
          <p:nvPr/>
        </p:nvSpPr>
        <p:spPr>
          <a:xfrm>
            <a:off x="579120" y="-65249"/>
            <a:ext cx="11033760" cy="5699759"/>
          </a:xfrm>
          <a:custGeom>
            <a:avLst/>
            <a:gdLst/>
            <a:ahLst/>
            <a:cxnLst/>
            <a:rect l="l" t="t" r="r" b="b"/>
            <a:pathLst>
              <a:path w="11033760" h="5699759">
                <a:moveTo>
                  <a:pt x="2192953" y="1185445"/>
                </a:moveTo>
                <a:cubicBezTo>
                  <a:pt x="1746469" y="1185445"/>
                  <a:pt x="1401336" y="1272956"/>
                  <a:pt x="1157556" y="1447978"/>
                </a:cubicBezTo>
                <a:cubicBezTo>
                  <a:pt x="913775" y="1622999"/>
                  <a:pt x="749022" y="1874817"/>
                  <a:pt x="663298" y="2203429"/>
                </a:cubicBezTo>
                <a:lnTo>
                  <a:pt x="1694676" y="2388274"/>
                </a:lnTo>
                <a:cubicBezTo>
                  <a:pt x="1723251" y="2193607"/>
                  <a:pt x="1777723" y="2057429"/>
                  <a:pt x="1858090" y="1979741"/>
                </a:cubicBezTo>
                <a:cubicBezTo>
                  <a:pt x="1938457" y="1902052"/>
                  <a:pt x="2042934" y="1863208"/>
                  <a:pt x="2171522" y="1863208"/>
                </a:cubicBezTo>
                <a:cubicBezTo>
                  <a:pt x="2296537" y="1863208"/>
                  <a:pt x="2394764" y="1898927"/>
                  <a:pt x="2466202" y="1970364"/>
                </a:cubicBezTo>
                <a:cubicBezTo>
                  <a:pt x="2537639" y="2041802"/>
                  <a:pt x="2573358" y="2137349"/>
                  <a:pt x="2573358" y="2257007"/>
                </a:cubicBezTo>
                <a:cubicBezTo>
                  <a:pt x="2573358" y="2382023"/>
                  <a:pt x="2525584" y="2490071"/>
                  <a:pt x="2430036" y="2581155"/>
                </a:cubicBezTo>
                <a:cubicBezTo>
                  <a:pt x="2334489" y="2672237"/>
                  <a:pt x="2215277" y="2717779"/>
                  <a:pt x="2072402" y="2717779"/>
                </a:cubicBezTo>
                <a:cubicBezTo>
                  <a:pt x="2038469" y="2717779"/>
                  <a:pt x="1991142" y="2713315"/>
                  <a:pt x="1930420" y="2704385"/>
                </a:cubicBezTo>
                <a:lnTo>
                  <a:pt x="1874163" y="3483947"/>
                </a:lnTo>
                <a:cubicBezTo>
                  <a:pt x="2024182" y="3441083"/>
                  <a:pt x="2142054" y="3419653"/>
                  <a:pt x="2227779" y="3419653"/>
                </a:cubicBezTo>
                <a:cubicBezTo>
                  <a:pt x="2388513" y="3419653"/>
                  <a:pt x="2515761" y="3469659"/>
                  <a:pt x="2609523" y="3569671"/>
                </a:cubicBezTo>
                <a:cubicBezTo>
                  <a:pt x="2703284" y="3669683"/>
                  <a:pt x="2750165" y="3810773"/>
                  <a:pt x="2750165" y="3992939"/>
                </a:cubicBezTo>
                <a:cubicBezTo>
                  <a:pt x="2750165" y="4171533"/>
                  <a:pt x="2701499" y="4314407"/>
                  <a:pt x="2604165" y="4421563"/>
                </a:cubicBezTo>
                <a:cubicBezTo>
                  <a:pt x="2506832" y="4528719"/>
                  <a:pt x="2384941" y="4582299"/>
                  <a:pt x="2238494" y="4582299"/>
                </a:cubicBezTo>
                <a:cubicBezTo>
                  <a:pt x="2099191" y="4582299"/>
                  <a:pt x="1984445" y="4539883"/>
                  <a:pt x="1894255" y="4455049"/>
                </a:cubicBezTo>
                <a:cubicBezTo>
                  <a:pt x="1804065" y="4370217"/>
                  <a:pt x="1737539" y="4217967"/>
                  <a:pt x="1694676" y="3998297"/>
                </a:cubicBezTo>
                <a:lnTo>
                  <a:pt x="604362" y="4142957"/>
                </a:lnTo>
                <a:cubicBezTo>
                  <a:pt x="675799" y="4387631"/>
                  <a:pt x="778044" y="4590781"/>
                  <a:pt x="911096" y="4752409"/>
                </a:cubicBezTo>
                <a:cubicBezTo>
                  <a:pt x="1044149" y="4914035"/>
                  <a:pt x="1213813" y="5036819"/>
                  <a:pt x="1420089" y="5120759"/>
                </a:cubicBezTo>
                <a:cubicBezTo>
                  <a:pt x="1626364" y="5204697"/>
                  <a:pt x="1908096" y="5246667"/>
                  <a:pt x="2265283" y="5246667"/>
                </a:cubicBezTo>
                <a:cubicBezTo>
                  <a:pt x="2631401" y="5246667"/>
                  <a:pt x="2926973" y="5189963"/>
                  <a:pt x="3152002" y="5076555"/>
                </a:cubicBezTo>
                <a:cubicBezTo>
                  <a:pt x="3377029" y="4963149"/>
                  <a:pt x="3549372" y="4801523"/>
                  <a:pt x="3669030" y="4591675"/>
                </a:cubicBezTo>
                <a:cubicBezTo>
                  <a:pt x="3788688" y="4381827"/>
                  <a:pt x="3848517" y="4162603"/>
                  <a:pt x="3848517" y="3934003"/>
                </a:cubicBezTo>
                <a:cubicBezTo>
                  <a:pt x="3848517" y="3751837"/>
                  <a:pt x="3812352" y="3595121"/>
                  <a:pt x="3740021" y="3463855"/>
                </a:cubicBezTo>
                <a:cubicBezTo>
                  <a:pt x="3667691" y="3332587"/>
                  <a:pt x="3566339" y="3226771"/>
                  <a:pt x="3435965" y="3146403"/>
                </a:cubicBezTo>
                <a:cubicBezTo>
                  <a:pt x="3355598" y="3096397"/>
                  <a:pt x="3239512" y="3052643"/>
                  <a:pt x="3087708" y="3015137"/>
                </a:cubicBezTo>
                <a:cubicBezTo>
                  <a:pt x="3275231" y="2911553"/>
                  <a:pt x="3415427" y="2791003"/>
                  <a:pt x="3508296" y="2653485"/>
                </a:cubicBezTo>
                <a:cubicBezTo>
                  <a:pt x="3601165" y="2515967"/>
                  <a:pt x="3647599" y="2362377"/>
                  <a:pt x="3647599" y="2192713"/>
                </a:cubicBezTo>
                <a:cubicBezTo>
                  <a:pt x="3647599" y="1903392"/>
                  <a:pt x="3533299" y="1663183"/>
                  <a:pt x="3304699" y="1472088"/>
                </a:cubicBezTo>
                <a:cubicBezTo>
                  <a:pt x="3076099" y="1280993"/>
                  <a:pt x="2705517" y="1185445"/>
                  <a:pt x="2192953" y="1185445"/>
                </a:cubicBezTo>
                <a:close/>
                <a:moveTo>
                  <a:pt x="949979" y="0"/>
                </a:moveTo>
                <a:lnTo>
                  <a:pt x="10083781" y="0"/>
                </a:lnTo>
                <a:cubicBezTo>
                  <a:pt x="10608440" y="0"/>
                  <a:pt x="11033760" y="425320"/>
                  <a:pt x="11033760" y="949979"/>
                </a:cubicBezTo>
                <a:lnTo>
                  <a:pt x="11033760" y="4749781"/>
                </a:lnTo>
                <a:cubicBezTo>
                  <a:pt x="11033760" y="5274439"/>
                  <a:pt x="10608440" y="5699759"/>
                  <a:pt x="10083781" y="5699759"/>
                </a:cubicBezTo>
                <a:lnTo>
                  <a:pt x="949979" y="5699759"/>
                </a:lnTo>
                <a:cubicBezTo>
                  <a:pt x="425320" y="5699759"/>
                  <a:pt x="0" y="5274439"/>
                  <a:pt x="0" y="4749781"/>
                </a:cubicBezTo>
                <a:lnTo>
                  <a:pt x="0" y="949979"/>
                </a:lnTo>
                <a:cubicBezTo>
                  <a:pt x="0" y="425320"/>
                  <a:pt x="425320" y="0"/>
                  <a:pt x="949979" y="0"/>
                </a:cubicBezTo>
                <a:close/>
              </a:path>
            </a:pathLst>
          </a:custGeom>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ru-RU"/>
          </a:p>
        </p:txBody>
      </p:sp>
      <p:sp>
        <p:nvSpPr>
          <p:cNvPr id="15" name="TextBox 14">
            <a:extLst>
              <a:ext uri="{FF2B5EF4-FFF2-40B4-BE49-F238E27FC236}">
                <a16:creationId xmlns:a16="http://schemas.microsoft.com/office/drawing/2014/main" id="{2A1CADF1-BD9E-427B-BF20-B81D3BCC1813}"/>
              </a:ext>
            </a:extLst>
          </p:cNvPr>
          <p:cNvSpPr txBox="1"/>
          <p:nvPr/>
        </p:nvSpPr>
        <p:spPr>
          <a:xfrm>
            <a:off x="3718560" y="-13444038"/>
            <a:ext cx="7650480" cy="5016758"/>
          </a:xfrm>
          <a:prstGeom prst="rect">
            <a:avLst/>
          </a:prstGeom>
          <a:noFill/>
        </p:spPr>
        <p:txBody>
          <a:bodyPr wrap="square" rtlCol="0">
            <a:spAutoFit/>
          </a:bodyPr>
          <a:lstStyle/>
          <a:p>
            <a:r>
              <a:rPr lang="uz-Latn-UZ" sz="3200" dirty="0"/>
              <a:t>Big Ben, London shahrida joylashgan bir nechta tashqari turli ob'ektlarning ichida eng mashhur bo'lgan va bir davlat simboli sifatida tanilgan bir san'at to'g'risidagi sa'natshunoslik buyicha yirik qisqa minora (suyuq minora)dir. Hozirda bu nom noma'lum bir necha inshootlarni (urush hokimi, to'lovlarni va boshqa istiqomat qiluvchi vakillarni) aks ettirgan ikki qizil to'qima minora uchun ishlatiladi.</a:t>
            </a:r>
            <a:endParaRPr lang="ru-RU" sz="3200" dirty="0"/>
          </a:p>
        </p:txBody>
      </p:sp>
      <p:sp>
        <p:nvSpPr>
          <p:cNvPr id="16" name="TextBox 15">
            <a:extLst>
              <a:ext uri="{FF2B5EF4-FFF2-40B4-BE49-F238E27FC236}">
                <a16:creationId xmlns:a16="http://schemas.microsoft.com/office/drawing/2014/main" id="{FA6468E9-9527-4ED4-9C8F-24DDE72B2A37}"/>
              </a:ext>
            </a:extLst>
          </p:cNvPr>
          <p:cNvSpPr txBox="1"/>
          <p:nvPr/>
        </p:nvSpPr>
        <p:spPr>
          <a:xfrm>
            <a:off x="4876800" y="-6506950"/>
            <a:ext cx="6217920" cy="4862870"/>
          </a:xfrm>
          <a:prstGeom prst="rect">
            <a:avLst/>
          </a:prstGeom>
          <a:noFill/>
        </p:spPr>
        <p:txBody>
          <a:bodyPr wrap="square" rtlCol="0">
            <a:spAutoFit/>
          </a:bodyPr>
          <a:lstStyle/>
          <a:p>
            <a:r>
              <a:rPr lang="uz-Latn-UZ" sz="3100" dirty="0"/>
              <a:t>Big Ben minora, Westminster palatasi (British parlament binosi)ning chet qismida joylashgan Westminster Bridge bo'yida Themse daryosining o'rtasida joylashgan. Big Ben noto'g'ri tarzda o'zbekcha "Big Ben" deb nomlangan; aslida, bu nom minoraning o'ng tarafidagi sochiqlik qismi uchun qo'llanilgan bo'lib, haqiqiy nomi "Elizabeth Tower"dir.</a:t>
            </a:r>
            <a:endParaRPr lang="ru-RU" sz="3100" dirty="0"/>
          </a:p>
        </p:txBody>
      </p:sp>
      <p:sp>
        <p:nvSpPr>
          <p:cNvPr id="17" name="TextBox 16">
            <a:extLst>
              <a:ext uri="{FF2B5EF4-FFF2-40B4-BE49-F238E27FC236}">
                <a16:creationId xmlns:a16="http://schemas.microsoft.com/office/drawing/2014/main" id="{0DBC20A1-6DC7-4264-97C5-DDB553BA8CC2}"/>
              </a:ext>
            </a:extLst>
          </p:cNvPr>
          <p:cNvSpPr txBox="1"/>
          <p:nvPr/>
        </p:nvSpPr>
        <p:spPr>
          <a:xfrm>
            <a:off x="4846320" y="125310"/>
            <a:ext cx="6217920" cy="5509200"/>
          </a:xfrm>
          <a:prstGeom prst="rect">
            <a:avLst/>
          </a:prstGeom>
          <a:noFill/>
        </p:spPr>
        <p:txBody>
          <a:bodyPr wrap="square" rtlCol="0">
            <a:spAutoFit/>
          </a:bodyPr>
          <a:lstStyle/>
          <a:p>
            <a:r>
              <a:rPr lang="uz-Latn-UZ" sz="3200" dirty="0"/>
              <a:t>Minora 1858 yilida tuzilgan va 1859 yilinda ishga tushirilgan. Uning o'ng tarafidagi sochiqlik qismida joylashgan sochiqning og'irlik darajasi uchun, 1856 yilida yozib tuzilgan kitobda ishtirok etgan Charles Barry (palataning arxitektori)ning yordamchisi Augustus Pugin qo'shma ishlab chiqqanidek, Big Ben deb nomlangan.</a:t>
            </a:r>
            <a:endParaRPr lang="ru-RU" sz="3200" dirty="0"/>
          </a:p>
        </p:txBody>
      </p:sp>
    </p:spTree>
    <p:extLst>
      <p:ext uri="{BB962C8B-B14F-4D97-AF65-F5344CB8AC3E}">
        <p14:creationId xmlns:p14="http://schemas.microsoft.com/office/powerpoint/2010/main" val="8098079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495</Words>
  <Application>Microsoft Office PowerPoint</Application>
  <PresentationFormat>Широкоэкранный</PresentationFormat>
  <Paragraphs>9</Paragraphs>
  <Slides>3</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vt:i4>
      </vt:variant>
    </vt:vector>
  </HeadingPairs>
  <TitlesOfParts>
    <vt:vector size="7" baseType="lpstr">
      <vt:lpstr>Arial</vt:lpstr>
      <vt:lpstr>Calibri</vt:lpstr>
      <vt:lpstr>Calibri Light</vt:lpstr>
      <vt:lpstr>Тема Office</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1</cp:revision>
  <dcterms:created xsi:type="dcterms:W3CDTF">2024-01-21T02:26:31Z</dcterms:created>
  <dcterms:modified xsi:type="dcterms:W3CDTF">2024-01-21T02:29:05Z</dcterms:modified>
</cp:coreProperties>
</file>